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57" r:id="rId3"/>
    <p:sldId id="300" r:id="rId4"/>
    <p:sldId id="258" r:id="rId5"/>
    <p:sldId id="310" r:id="rId6"/>
    <p:sldId id="305" r:id="rId7"/>
    <p:sldId id="308" r:id="rId8"/>
    <p:sldId id="259" r:id="rId9"/>
    <p:sldId id="325" r:id="rId10"/>
    <p:sldId id="326" r:id="rId11"/>
    <p:sldId id="328" r:id="rId12"/>
    <p:sldId id="287" r:id="rId13"/>
    <p:sldId id="321" r:id="rId14"/>
    <p:sldId id="322" r:id="rId15"/>
    <p:sldId id="329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3" r:id="rId28"/>
    <p:sldId id="320" r:id="rId29"/>
    <p:sldId id="291" r:id="rId30"/>
    <p:sldId id="347" r:id="rId31"/>
    <p:sldId id="344" r:id="rId32"/>
    <p:sldId id="345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98" autoAdjust="0"/>
  </p:normalViewPr>
  <p:slideViewPr>
    <p:cSldViewPr>
      <p:cViewPr varScale="1">
        <p:scale>
          <a:sx n="69" d="100"/>
          <a:sy n="69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4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YINITA%20ESPECIALIZACION\PCD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3844107188214397"/>
          <c:y val="0.11211108288883256"/>
          <c:w val="0.82526966387266032"/>
          <c:h val="0.7154015748031497"/>
        </c:manualLayout>
      </c:layout>
      <c:barChart>
        <c:barDir val="col"/>
        <c:grouping val="clustered"/>
        <c:axId val="61440000"/>
        <c:axId val="62051840"/>
      </c:barChart>
      <c:catAx>
        <c:axId val="614400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2051840"/>
        <c:crosses val="autoZero"/>
        <c:auto val="1"/>
        <c:lblAlgn val="ctr"/>
        <c:lblOffset val="100"/>
      </c:catAx>
      <c:valAx>
        <c:axId val="62051840"/>
        <c:scaling>
          <c:orientation val="minMax"/>
          <c:max val="1"/>
          <c:min val="0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144000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501042781463103"/>
          <c:y val="0.18001561080107933"/>
          <c:w val="0.82085293618047395"/>
          <c:h val="0.68892800164685364"/>
        </c:manualLayout>
      </c:layout>
      <c:barChart>
        <c:barDir val="col"/>
        <c:grouping val="clustered"/>
        <c:axId val="65370368"/>
        <c:axId val="65380352"/>
      </c:barChart>
      <c:catAx>
        <c:axId val="653703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380352"/>
        <c:crosses val="autoZero"/>
        <c:auto val="1"/>
        <c:lblAlgn val="ctr"/>
        <c:lblOffset val="100"/>
      </c:catAx>
      <c:valAx>
        <c:axId val="65380352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370368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/>
      <c:barChart>
        <c:barDir val="col"/>
        <c:grouping val="clustered"/>
        <c:overlap val="-25"/>
        <c:axId val="65383040"/>
        <c:axId val="65396096"/>
      </c:barChart>
      <c:catAx>
        <c:axId val="653830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396096"/>
        <c:crosses val="autoZero"/>
        <c:auto val="1"/>
        <c:lblAlgn val="ctr"/>
        <c:lblOffset val="100"/>
      </c:catAx>
      <c:valAx>
        <c:axId val="65396096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53830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pessoas com diabetes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0.96774193548387133</c:v>
                </c:pt>
              </c:numCache>
            </c:numRef>
          </c:val>
        </c:ser>
        <c:overlap val="-25"/>
        <c:axId val="65604224"/>
        <c:axId val="65626496"/>
      </c:barChart>
      <c:catAx>
        <c:axId val="656042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626496"/>
        <c:crosses val="autoZero"/>
        <c:auto val="1"/>
        <c:lblAlgn val="ctr"/>
        <c:lblOffset val="100"/>
      </c:catAx>
      <c:valAx>
        <c:axId val="65626496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56042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5010427814631036"/>
          <c:y val="0.18001561080107939"/>
          <c:w val="0.82085293618047428"/>
          <c:h val="0.68892800164685364"/>
        </c:manualLayout>
      </c:layout>
      <c:barChart>
        <c:barDir val="col"/>
        <c:grouping val="clustered"/>
        <c:axId val="65998208"/>
        <c:axId val="66000000"/>
      </c:barChart>
      <c:catAx>
        <c:axId val="65998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6000000"/>
        <c:crosses val="autoZero"/>
        <c:auto val="1"/>
        <c:lblAlgn val="ctr"/>
        <c:lblOffset val="100"/>
      </c:catAx>
      <c:valAx>
        <c:axId val="66000000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998208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/>
      <c:barChart>
        <c:barDir val="col"/>
        <c:grouping val="clustered"/>
        <c:overlap val="-25"/>
        <c:axId val="66016000"/>
        <c:axId val="66036864"/>
      </c:barChart>
      <c:catAx>
        <c:axId val="6601600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6036864"/>
        <c:crosses val="autoZero"/>
        <c:auto val="1"/>
        <c:lblAlgn val="ctr"/>
        <c:lblOffset val="100"/>
      </c:catAx>
      <c:valAx>
        <c:axId val="6603686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60160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overlap val="-25"/>
        <c:axId val="66042880"/>
        <c:axId val="65667840"/>
      </c:barChart>
      <c:catAx>
        <c:axId val="660428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667840"/>
        <c:crosses val="autoZero"/>
        <c:auto val="1"/>
        <c:lblAlgn val="ctr"/>
        <c:lblOffset val="100"/>
      </c:catAx>
      <c:valAx>
        <c:axId val="6566784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60428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pessoas com hipertensão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0.99122807017543868</c:v>
                </c:pt>
              </c:numCache>
            </c:numRef>
          </c:val>
        </c:ser>
        <c:overlap val="-25"/>
        <c:axId val="65724416"/>
        <c:axId val="65725952"/>
      </c:barChart>
      <c:catAx>
        <c:axId val="657244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725952"/>
        <c:crosses val="autoZero"/>
        <c:auto val="1"/>
        <c:lblAlgn val="ctr"/>
        <c:lblOffset val="100"/>
      </c:catAx>
      <c:valAx>
        <c:axId val="6572595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57244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5010427814631042"/>
          <c:y val="0.18001561080107945"/>
          <c:w val="0.82085293618047472"/>
          <c:h val="0.68892800164685364"/>
        </c:manualLayout>
      </c:layout>
      <c:barChart>
        <c:barDir val="col"/>
        <c:grouping val="clustered"/>
        <c:axId val="65557248"/>
        <c:axId val="65558784"/>
      </c:barChart>
      <c:catAx>
        <c:axId val="655572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558784"/>
        <c:crosses val="autoZero"/>
        <c:auto val="1"/>
        <c:lblAlgn val="ctr"/>
        <c:lblOffset val="100"/>
      </c:catAx>
      <c:valAx>
        <c:axId val="65558784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557248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/>
      <c:barChart>
        <c:barDir val="col"/>
        <c:grouping val="clustered"/>
        <c:overlap val="-25"/>
        <c:axId val="65573248"/>
        <c:axId val="65574784"/>
      </c:barChart>
      <c:catAx>
        <c:axId val="655732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574784"/>
        <c:crosses val="autoZero"/>
        <c:auto val="1"/>
        <c:lblAlgn val="ctr"/>
        <c:lblOffset val="100"/>
      </c:catAx>
      <c:valAx>
        <c:axId val="6557478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55732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overlap val="-25"/>
        <c:axId val="65703936"/>
        <c:axId val="65705472"/>
      </c:barChart>
      <c:catAx>
        <c:axId val="657039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705472"/>
        <c:crosses val="autoZero"/>
        <c:auto val="1"/>
        <c:lblAlgn val="ctr"/>
        <c:lblOffset val="100"/>
      </c:catAx>
      <c:valAx>
        <c:axId val="6570547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5703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6.2189054726368161E-2</c:v>
                </c:pt>
                <c:pt idx="1">
                  <c:v>0.17412935323383086</c:v>
                </c:pt>
                <c:pt idx="2">
                  <c:v>0.2835820895522389</c:v>
                </c:pt>
              </c:numCache>
            </c:numRef>
          </c:val>
        </c:ser>
        <c:overlap val="-25"/>
        <c:axId val="64832256"/>
        <c:axId val="64833792"/>
      </c:barChart>
      <c:catAx>
        <c:axId val="648322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4833792"/>
        <c:crosses val="autoZero"/>
        <c:auto val="1"/>
        <c:lblAlgn val="ctr"/>
        <c:lblOffset val="100"/>
      </c:catAx>
      <c:valAx>
        <c:axId val="6483379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48322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pessoas com hipertensão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0.99122807017543868</c:v>
                </c:pt>
              </c:numCache>
            </c:numRef>
          </c:val>
        </c:ser>
        <c:overlap val="-25"/>
        <c:axId val="66441984"/>
        <c:axId val="66443520"/>
      </c:barChart>
      <c:catAx>
        <c:axId val="664419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6443520"/>
        <c:crosses val="autoZero"/>
        <c:auto val="1"/>
        <c:lblAlgn val="ctr"/>
        <c:lblOffset val="100"/>
      </c:catAx>
      <c:valAx>
        <c:axId val="6644352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64419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5010427814631025"/>
          <c:y val="0.18001561080107928"/>
          <c:w val="0.82085293618047372"/>
          <c:h val="0.68892800164685364"/>
        </c:manualLayout>
      </c:layout>
      <c:barChart>
        <c:barDir val="col"/>
        <c:grouping val="clustered"/>
        <c:axId val="66396160"/>
        <c:axId val="67529728"/>
      </c:barChart>
      <c:catAx>
        <c:axId val="66396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529728"/>
        <c:crosses val="autoZero"/>
        <c:auto val="1"/>
        <c:lblAlgn val="ctr"/>
        <c:lblOffset val="100"/>
      </c:catAx>
      <c:valAx>
        <c:axId val="67529728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6396160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0.99122807017543868</c:v>
                </c:pt>
              </c:numCache>
            </c:numRef>
          </c:val>
        </c:ser>
        <c:overlap val="-25"/>
        <c:axId val="67541248"/>
        <c:axId val="66064384"/>
      </c:barChart>
      <c:catAx>
        <c:axId val="675412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6064384"/>
        <c:crosses val="autoZero"/>
        <c:auto val="1"/>
        <c:lblAlgn val="ctr"/>
        <c:lblOffset val="100"/>
      </c:catAx>
      <c:valAx>
        <c:axId val="6606438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75412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501042781463103"/>
          <c:y val="0.18001561080107933"/>
          <c:w val="0.82085293618047395"/>
          <c:h val="0.68892800164685364"/>
        </c:manualLayout>
      </c:layout>
      <c:barChart>
        <c:barDir val="col"/>
        <c:grouping val="clustered"/>
        <c:axId val="66080128"/>
        <c:axId val="66094208"/>
      </c:barChart>
      <c:catAx>
        <c:axId val="660801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6094208"/>
        <c:crosses val="autoZero"/>
        <c:auto val="1"/>
        <c:lblAlgn val="ctr"/>
        <c:lblOffset val="100"/>
      </c:catAx>
      <c:valAx>
        <c:axId val="66094208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6080128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/>
      <c:barChart>
        <c:barDir val="col"/>
        <c:grouping val="clustered"/>
        <c:overlap val="-25"/>
        <c:axId val="66101248"/>
        <c:axId val="67560192"/>
      </c:barChart>
      <c:catAx>
        <c:axId val="661012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560192"/>
        <c:crosses val="autoZero"/>
        <c:auto val="1"/>
        <c:lblAlgn val="ctr"/>
        <c:lblOffset val="100"/>
      </c:catAx>
      <c:valAx>
        <c:axId val="6756019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61012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pessoas com diabetes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0.96774193548387133</c:v>
                </c:pt>
              </c:numCache>
            </c:numRef>
          </c:val>
        </c:ser>
        <c:overlap val="-25"/>
        <c:axId val="67653632"/>
        <c:axId val="67655168"/>
      </c:barChart>
      <c:catAx>
        <c:axId val="676536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655168"/>
        <c:crosses val="autoZero"/>
        <c:auto val="1"/>
        <c:lblAlgn val="ctr"/>
        <c:lblOffset val="100"/>
      </c:catAx>
      <c:valAx>
        <c:axId val="67655168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76536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501042781463103"/>
          <c:y val="0.18001561080107933"/>
          <c:w val="0.82085293618047395"/>
          <c:h val="0.68892800164685364"/>
        </c:manualLayout>
      </c:layout>
      <c:barChart>
        <c:barDir val="col"/>
        <c:grouping val="clustered"/>
        <c:axId val="67694976"/>
        <c:axId val="67696512"/>
      </c:barChart>
      <c:catAx>
        <c:axId val="676949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696512"/>
        <c:crosses val="autoZero"/>
        <c:auto val="1"/>
        <c:lblAlgn val="ctr"/>
        <c:lblOffset val="100"/>
      </c:catAx>
      <c:valAx>
        <c:axId val="67696512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694976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/>
      <c:barChart>
        <c:barDir val="col"/>
        <c:grouping val="clustered"/>
        <c:overlap val="-25"/>
        <c:axId val="67704320"/>
        <c:axId val="67729280"/>
      </c:barChart>
      <c:catAx>
        <c:axId val="677043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729280"/>
        <c:crosses val="autoZero"/>
        <c:auto val="1"/>
        <c:lblAlgn val="ctr"/>
        <c:lblOffset val="100"/>
      </c:catAx>
      <c:valAx>
        <c:axId val="6772928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77043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pessoas com hipertensão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0</c:v>
                </c:pt>
                <c:pt idx="1">
                  <c:v>7.1428571428571425E-2</c:v>
                </c:pt>
                <c:pt idx="2">
                  <c:v>0.15789473684210531</c:v>
                </c:pt>
              </c:numCache>
            </c:numRef>
          </c:val>
        </c:ser>
        <c:overlap val="-25"/>
        <c:axId val="67794048"/>
        <c:axId val="67795584"/>
      </c:barChart>
      <c:catAx>
        <c:axId val="677940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795584"/>
        <c:crosses val="autoZero"/>
        <c:auto val="1"/>
        <c:lblAlgn val="ctr"/>
        <c:lblOffset val="100"/>
      </c:catAx>
      <c:valAx>
        <c:axId val="6779558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77940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5010427814631036"/>
          <c:y val="0.18001561080107939"/>
          <c:w val="0.82085293618047428"/>
          <c:h val="0.68892800164685364"/>
        </c:manualLayout>
      </c:layout>
      <c:barChart>
        <c:barDir val="col"/>
        <c:grouping val="clustered"/>
        <c:axId val="67810816"/>
        <c:axId val="67812352"/>
      </c:barChart>
      <c:catAx>
        <c:axId val="678108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812352"/>
        <c:crosses val="autoZero"/>
        <c:auto val="1"/>
        <c:lblAlgn val="ctr"/>
        <c:lblOffset val="100"/>
      </c:catAx>
      <c:valAx>
        <c:axId val="67812352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810816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3053216773100221"/>
          <c:y val="0.15251328033756587"/>
          <c:w val="0.83303056606113224"/>
          <c:h val="0.7195654849363925"/>
        </c:manualLayout>
      </c:layout>
      <c:barChart>
        <c:barDir val="col"/>
        <c:grouping val="clustered"/>
        <c:axId val="64861696"/>
        <c:axId val="64863232"/>
      </c:barChart>
      <c:catAx>
        <c:axId val="648616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4863232"/>
        <c:crosses val="autoZero"/>
        <c:auto val="1"/>
        <c:lblAlgn val="ctr"/>
        <c:lblOffset val="100"/>
      </c:catAx>
      <c:valAx>
        <c:axId val="64863232"/>
        <c:scaling>
          <c:orientation val="minMax"/>
          <c:max val="1"/>
          <c:min val="0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4861696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/>
      <c:barChart>
        <c:barDir val="col"/>
        <c:grouping val="clustered"/>
        <c:overlap val="-25"/>
        <c:axId val="68433408"/>
        <c:axId val="68434944"/>
      </c:barChart>
      <c:catAx>
        <c:axId val="684334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8434944"/>
        <c:crosses val="autoZero"/>
        <c:auto val="1"/>
        <c:lblAlgn val="ctr"/>
        <c:lblOffset val="100"/>
      </c:catAx>
      <c:valAx>
        <c:axId val="6843494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84334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pessoas com hipertensão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0</c:v>
                </c:pt>
                <c:pt idx="1">
                  <c:v>7.1428571428571425E-2</c:v>
                </c:pt>
                <c:pt idx="2">
                  <c:v>0.15789473684210531</c:v>
                </c:pt>
              </c:numCache>
            </c:numRef>
          </c:val>
        </c:ser>
        <c:overlap val="-25"/>
        <c:axId val="68479232"/>
        <c:axId val="68481024"/>
      </c:barChart>
      <c:catAx>
        <c:axId val="684792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8481024"/>
        <c:crosses val="autoZero"/>
        <c:auto val="1"/>
        <c:lblAlgn val="ctr"/>
        <c:lblOffset val="100"/>
      </c:catAx>
      <c:valAx>
        <c:axId val="6848102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84792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7.0707070707070704E-2</c:v>
                </c:pt>
                <c:pt idx="1">
                  <c:v>0.17171717171717174</c:v>
                </c:pt>
                <c:pt idx="2">
                  <c:v>0.31313131313131315</c:v>
                </c:pt>
              </c:numCache>
            </c:numRef>
          </c:val>
        </c:ser>
        <c:overlap val="-25"/>
        <c:axId val="65026304"/>
        <c:axId val="65028096"/>
      </c:barChart>
      <c:catAx>
        <c:axId val="6502630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028096"/>
        <c:crosses val="autoZero"/>
        <c:auto val="1"/>
        <c:lblAlgn val="ctr"/>
        <c:lblOffset val="100"/>
      </c:catAx>
      <c:valAx>
        <c:axId val="65028096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50263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5010427814631017"/>
          <c:y val="0.18001561080107922"/>
          <c:w val="0.82085293618047328"/>
          <c:h val="0.68892800164685364"/>
        </c:manualLayout>
      </c:layout>
      <c:barChart>
        <c:barDir val="col"/>
        <c:grouping val="clustered"/>
        <c:axId val="64869888"/>
        <c:axId val="65405696"/>
      </c:barChart>
      <c:catAx>
        <c:axId val="64869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405696"/>
        <c:crosses val="autoZero"/>
        <c:auto val="1"/>
        <c:lblAlgn val="ctr"/>
        <c:lblOffset val="100"/>
      </c:catAx>
      <c:valAx>
        <c:axId val="65405696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4869888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0.99122807017543868</c:v>
                </c:pt>
              </c:numCache>
            </c:numRef>
          </c:val>
        </c:ser>
        <c:overlap val="-25"/>
        <c:axId val="65437696"/>
        <c:axId val="65439232"/>
      </c:barChart>
      <c:catAx>
        <c:axId val="654376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439232"/>
        <c:crosses val="autoZero"/>
        <c:auto val="1"/>
        <c:lblAlgn val="ctr"/>
        <c:lblOffset val="100"/>
      </c:catAx>
      <c:valAx>
        <c:axId val="6543923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54376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5010427814631025"/>
          <c:y val="0.18001561080107928"/>
          <c:w val="0.82085293618047372"/>
          <c:h val="0.68892800164685364"/>
        </c:manualLayout>
      </c:layout>
      <c:barChart>
        <c:barDir val="col"/>
        <c:grouping val="clustered"/>
        <c:axId val="65471616"/>
        <c:axId val="65473152"/>
      </c:barChart>
      <c:catAx>
        <c:axId val="654716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473152"/>
        <c:crosses val="autoZero"/>
        <c:auto val="1"/>
        <c:lblAlgn val="ctr"/>
        <c:lblOffset val="100"/>
      </c:catAx>
      <c:valAx>
        <c:axId val="65473152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471616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/>
      <c:barChart>
        <c:barDir val="col"/>
        <c:grouping val="clustered"/>
        <c:overlap val="-25"/>
        <c:axId val="65476096"/>
        <c:axId val="65497344"/>
      </c:barChart>
      <c:catAx>
        <c:axId val="654760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497344"/>
        <c:crosses val="autoZero"/>
        <c:auto val="1"/>
        <c:lblAlgn val="ctr"/>
        <c:lblOffset val="100"/>
      </c:catAx>
      <c:valAx>
        <c:axId val="6549734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54760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pessoas com diabetes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0.96774193548387133</c:v>
                </c:pt>
              </c:numCache>
            </c:numRef>
          </c:val>
        </c:ser>
        <c:overlap val="-25"/>
        <c:axId val="65345024"/>
        <c:axId val="65346560"/>
      </c:barChart>
      <c:catAx>
        <c:axId val="653450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5346560"/>
        <c:crosses val="autoZero"/>
        <c:auto val="1"/>
        <c:lblAlgn val="ctr"/>
        <c:lblOffset val="100"/>
      </c:catAx>
      <c:valAx>
        <c:axId val="6534656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5345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31794-E73B-4617-8E19-37EA0A946CB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5058-D765-44F7-961E-7CAF4BB1A9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3002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5058-D765-44F7-961E-7CAF4BB1A938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20CE61-F628-4758-8ED1-9F883BB12BD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6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0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334472" cy="1740161"/>
          </a:xfrm>
        </p:spPr>
        <p:txBody>
          <a:bodyPr>
            <a:noAutofit/>
          </a:bodyPr>
          <a:lstStyle/>
          <a:p>
            <a:pPr algn="ctr"/>
            <a:r>
              <a:rPr lang="pt-BR" sz="1600" dirty="0" smtClean="0"/>
              <a:t>Universidade Aberta do SUS</a:t>
            </a:r>
            <a:br>
              <a:rPr lang="pt-BR" sz="1600" dirty="0" smtClean="0"/>
            </a:br>
            <a:r>
              <a:rPr lang="pt-BR" sz="1600" dirty="0" smtClean="0"/>
              <a:t>Universidade Federal de Pelotas</a:t>
            </a:r>
            <a:br>
              <a:rPr lang="pt-BR" sz="1600" dirty="0" smtClean="0"/>
            </a:br>
            <a:r>
              <a:rPr lang="pt-BR" sz="1600" dirty="0" smtClean="0"/>
              <a:t>Departamento de Medicina Social</a:t>
            </a:r>
            <a:br>
              <a:rPr lang="pt-BR" sz="1600" dirty="0" smtClean="0"/>
            </a:br>
            <a:r>
              <a:rPr lang="pt-BR" sz="1600" dirty="0" smtClean="0"/>
              <a:t>Curso de Especialização em Saúde da Família </a:t>
            </a:r>
            <a:br>
              <a:rPr lang="pt-BR" sz="1600" dirty="0" smtClean="0"/>
            </a:br>
            <a:r>
              <a:rPr lang="pt-BR" sz="1600" dirty="0" smtClean="0"/>
              <a:t>Modalidade à Distância</a:t>
            </a:r>
            <a:br>
              <a:rPr lang="pt-BR" sz="1600" dirty="0" smtClean="0"/>
            </a:br>
            <a:r>
              <a:rPr lang="pt-BR" sz="1600" dirty="0" smtClean="0"/>
              <a:t>Turma 9</a:t>
            </a: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678198" cy="4097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pt-BR" b="1" dirty="0" smtClean="0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3000" b="1" dirty="0" smtClean="0"/>
              <a:t>Melhora da atenção aos usuários com HAS e/ou DM na UBS/USF </a:t>
            </a:r>
            <a:r>
              <a:rPr lang="pt-BR" sz="3000" b="1" dirty="0"/>
              <a:t>Platilde </a:t>
            </a:r>
            <a:r>
              <a:rPr lang="pt-BR" sz="3000" b="1" dirty="0" smtClean="0"/>
              <a:t>Oliveira da Silva, Rio Branco/AC.</a:t>
            </a:r>
            <a:endParaRPr lang="pt-BR" sz="3000" dirty="0"/>
          </a:p>
          <a:p>
            <a:endParaRPr lang="pt-BR" dirty="0" smtClean="0"/>
          </a:p>
          <a:p>
            <a:r>
              <a:rPr lang="pt-BR" dirty="0"/>
              <a:t> </a:t>
            </a:r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Yina Keny Vargas Gonzales</a:t>
            </a:r>
          </a:p>
          <a:p>
            <a:pPr algn="ctr"/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Orientador: Ernande Valentin do Prado</a:t>
            </a:r>
            <a:endParaRPr lang="pt-B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LOGISTICA</a:t>
            </a:r>
            <a:endParaRPr lang="es-ES" sz="3600" dirty="0"/>
          </a:p>
        </p:txBody>
      </p:sp>
      <p:grpSp>
        <p:nvGrpSpPr>
          <p:cNvPr id="3" name="3 Grupo"/>
          <p:cNvGrpSpPr/>
          <p:nvPr/>
        </p:nvGrpSpPr>
        <p:grpSpPr>
          <a:xfrm>
            <a:off x="1711960" y="1524600"/>
            <a:ext cx="5689600" cy="678960"/>
            <a:chOff x="406400" y="17700"/>
            <a:chExt cx="5689600" cy="6789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4 Rectángulo redondeado"/>
            <p:cNvSpPr/>
            <p:nvPr/>
          </p:nvSpPr>
          <p:spPr>
            <a:xfrm>
              <a:off x="406400" y="17700"/>
              <a:ext cx="5689600" cy="678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439544" y="50844"/>
              <a:ext cx="5623312" cy="612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Planilha de Coleta de Dados</a:t>
              </a:r>
              <a:r>
                <a:rPr lang="pt-BR" sz="2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6 Grupo"/>
          <p:cNvGrpSpPr/>
          <p:nvPr/>
        </p:nvGrpSpPr>
        <p:grpSpPr>
          <a:xfrm>
            <a:off x="1742440" y="2580067"/>
            <a:ext cx="5689600" cy="678960"/>
            <a:chOff x="436880" y="1073167"/>
            <a:chExt cx="5689600" cy="6789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7 Rectángulo redondeado"/>
            <p:cNvSpPr/>
            <p:nvPr/>
          </p:nvSpPr>
          <p:spPr>
            <a:xfrm>
              <a:off x="436880" y="1073167"/>
              <a:ext cx="5689600" cy="678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70024" y="1106311"/>
              <a:ext cx="5623312" cy="612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Ficha </a:t>
              </a:r>
              <a:r>
                <a:rPr lang="es-E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Espelho.</a:t>
              </a:r>
              <a:endParaRPr lang="es-E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9 Grupo"/>
          <p:cNvGrpSpPr/>
          <p:nvPr/>
        </p:nvGrpSpPr>
        <p:grpSpPr>
          <a:xfrm>
            <a:off x="1719710" y="3626653"/>
            <a:ext cx="5689600" cy="678960"/>
            <a:chOff x="414150" y="2119753"/>
            <a:chExt cx="5689600" cy="6789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10 Rectángulo redondeado"/>
            <p:cNvSpPr/>
            <p:nvPr/>
          </p:nvSpPr>
          <p:spPr>
            <a:xfrm>
              <a:off x="414150" y="2119753"/>
              <a:ext cx="5689600" cy="678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447294" y="2152897"/>
              <a:ext cx="5623312" cy="612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altLang="pt-BR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Definição de atribuições.</a:t>
              </a:r>
              <a:endParaRPr lang="es-E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12 Grupo"/>
          <p:cNvGrpSpPr/>
          <p:nvPr/>
        </p:nvGrpSpPr>
        <p:grpSpPr>
          <a:xfrm>
            <a:off x="1720753" y="5622384"/>
            <a:ext cx="5689600" cy="678960"/>
            <a:chOff x="406400" y="3147540"/>
            <a:chExt cx="5689600" cy="6789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13 Rectángulo redondeado"/>
            <p:cNvSpPr/>
            <p:nvPr/>
          </p:nvSpPr>
          <p:spPr>
            <a:xfrm>
              <a:off x="406400" y="3147540"/>
              <a:ext cx="5689600" cy="678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439544" y="3180684"/>
              <a:ext cx="5623312" cy="612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Protocolos de HAS e DM. MS 2013</a:t>
              </a:r>
              <a:endParaRPr lang="es-E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16 Grupo"/>
          <p:cNvGrpSpPr/>
          <p:nvPr/>
        </p:nvGrpSpPr>
        <p:grpSpPr>
          <a:xfrm>
            <a:off x="1721816" y="4577461"/>
            <a:ext cx="5689600" cy="678960"/>
            <a:chOff x="436880" y="1073167"/>
            <a:chExt cx="5689600" cy="6789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17 Rectángulo redondeado"/>
            <p:cNvSpPr/>
            <p:nvPr/>
          </p:nvSpPr>
          <p:spPr>
            <a:xfrm>
              <a:off x="436880" y="1073167"/>
              <a:ext cx="5689600" cy="678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470024" y="1106311"/>
              <a:ext cx="5623312" cy="612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altLang="es-E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Capacitação da equipe.</a:t>
              </a:r>
              <a:endParaRPr lang="es-E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28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52928" cy="460851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OBJETIVOS</a:t>
            </a:r>
            <a:br>
              <a:rPr lang="pt-B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METAS</a:t>
            </a:r>
            <a:br>
              <a:rPr lang="pt-B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 </a:t>
            </a:r>
            <a:endParaRPr lang="pt-BR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04664"/>
            <a:ext cx="11392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571472" y="1428737"/>
            <a:ext cx="8286808" cy="14287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b="1" dirty="0" smtClean="0"/>
              <a:t>Objetivo 1:</a:t>
            </a:r>
            <a:r>
              <a:rPr lang="pt-BR" sz="6400" dirty="0" smtClean="0"/>
              <a:t>Ampliar a cobertura de pessoas com hipertensão e/ou diabetes.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b="1" dirty="0" smtClean="0"/>
              <a:t>Meta 1.1: </a:t>
            </a:r>
            <a:r>
              <a:rPr lang="pt-BR" sz="6400" dirty="0" smtClean="0"/>
              <a:t>Cadastrar 70% das pessoas com hipertensão no programa de atenção à Hipertensão Arterial Sistêmica e à Diabetes Mellitus da UBS. </a:t>
            </a:r>
          </a:p>
          <a:p>
            <a:pPr marL="0" lvl="0" indent="0">
              <a:buNone/>
            </a:pPr>
            <a:endParaRPr lang="pt-BR" sz="4400" b="1" dirty="0"/>
          </a:p>
          <a:p>
            <a:pPr marL="0" lvl="0" indent="0">
              <a:buNone/>
            </a:pPr>
            <a:endParaRPr lang="pt-BR" sz="2000" b="1" dirty="0" smtClean="0"/>
          </a:p>
          <a:p>
            <a:pPr marL="0" lvl="0" indent="0">
              <a:buNone/>
            </a:pPr>
            <a:endParaRPr lang="pt-BR" sz="2000" b="1" dirty="0"/>
          </a:p>
          <a:p>
            <a:pPr marL="0" lvl="0" indent="0">
              <a:buNone/>
            </a:pPr>
            <a:endParaRPr lang="pt-BR" sz="2000" b="1" dirty="0" smtClean="0"/>
          </a:p>
          <a:p>
            <a:pPr marL="0" lv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1000" dirty="0" smtClean="0"/>
              <a:t>	</a:t>
            </a:r>
            <a:endParaRPr lang="pt-BR" sz="2000" b="1" dirty="0"/>
          </a:p>
          <a:p>
            <a:pPr marL="0" lvl="0" indent="0">
              <a:buNone/>
            </a:pPr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429008350"/>
              </p:ext>
            </p:extLst>
          </p:nvPr>
        </p:nvGraphicFramePr>
        <p:xfrm>
          <a:off x="2357422" y="3929066"/>
          <a:ext cx="54006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76672"/>
            <a:ext cx="11392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71472" y="471488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25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70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114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85984" y="321468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10 Rectángulo"/>
          <p:cNvSpPr/>
          <p:nvPr/>
        </p:nvSpPr>
        <p:spPr>
          <a:xfrm>
            <a:off x="2286000" y="29673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do programa de atenção a pessoas com hipertensao na unidade, Rio Branco/AC, 2016.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12 Gráfico"/>
          <p:cNvGraphicFramePr>
            <a:graphicFrameLocks/>
          </p:cNvGraphicFramePr>
          <p:nvPr/>
        </p:nvGraphicFramePr>
        <p:xfrm>
          <a:off x="2339752" y="3933057"/>
          <a:ext cx="54726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40768"/>
            <a:ext cx="8215370" cy="1008112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Meta 1.2 - </a:t>
            </a:r>
            <a:r>
              <a:rPr lang="pt-BR" sz="2000" dirty="0" smtClean="0"/>
              <a:t>Cadastrar 70% das pessoas com Diabetes Mellitus no programa de atenção à Hipertensão Arterial Sistêmica e à Diabetes Mellitus da UBS. </a:t>
            </a:r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3927834636"/>
              </p:ext>
            </p:extLst>
          </p:nvPr>
        </p:nvGraphicFramePr>
        <p:xfrm>
          <a:off x="2428860" y="3071810"/>
          <a:ext cx="5286412" cy="273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00050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07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17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31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57422" y="2285992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/>
          </a:p>
        </p:txBody>
      </p:sp>
      <p:sp>
        <p:nvSpPr>
          <p:cNvPr id="7" name="6 Rectángulo"/>
          <p:cNvSpPr/>
          <p:nvPr/>
        </p:nvSpPr>
        <p:spPr>
          <a:xfrm>
            <a:off x="2286000" y="220486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do programa de atenção a pessoas com Diabetes na unidade de saúde, Rio Branco/AC, 2016.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Gráfico"/>
          <p:cNvGraphicFramePr>
            <a:graphicFrameLocks/>
          </p:cNvGraphicFramePr>
          <p:nvPr/>
        </p:nvGraphicFramePr>
        <p:xfrm>
          <a:off x="2411760" y="3068960"/>
          <a:ext cx="5328592" cy="273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 descr="logo1_100_f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76672"/>
            <a:ext cx="11392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40768"/>
            <a:ext cx="8429684" cy="12309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000" b="1" dirty="0" smtClean="0"/>
              <a:t>Objetivo 2: </a:t>
            </a:r>
            <a:r>
              <a:rPr lang="pt-BR" sz="2000" dirty="0" smtClean="0"/>
              <a:t>Melhorar a qualidade da atenção a pessoas com hipertensão e diabetes. </a:t>
            </a:r>
          </a:p>
          <a:p>
            <a:r>
              <a:rPr lang="pt-BR" sz="2000" b="1" dirty="0" smtClean="0"/>
              <a:t>Metas 2.1 </a:t>
            </a:r>
            <a:r>
              <a:rPr lang="pt-BR" sz="2000" dirty="0" smtClean="0"/>
              <a:t>Realizar exame clínico apropriado em 100% dos usuários com hipertensão.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98264345"/>
              </p:ext>
            </p:extLst>
          </p:nvPr>
        </p:nvGraphicFramePr>
        <p:xfrm>
          <a:off x="2214546" y="3500438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25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70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113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14546" y="2643182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 smtClean="0"/>
          </a:p>
          <a:p>
            <a:endParaRPr lang="pt-BR" dirty="0"/>
          </a:p>
        </p:txBody>
      </p:sp>
      <p:sp>
        <p:nvSpPr>
          <p:cNvPr id="7" name="6 Rectángulo"/>
          <p:cNvSpPr/>
          <p:nvPr/>
        </p:nvSpPr>
        <p:spPr>
          <a:xfrm>
            <a:off x="2286000" y="25649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Realização de exame clinico apropriado a pessoas com hipertensão na unidade de saúde 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95736" y="3501008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 descr="logo1_100_f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76672"/>
            <a:ext cx="11392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56792"/>
            <a:ext cx="8429684" cy="864096"/>
          </a:xfrm>
        </p:spPr>
        <p:txBody>
          <a:bodyPr>
            <a:normAutofit/>
          </a:bodyPr>
          <a:lstStyle/>
          <a:p>
            <a:r>
              <a:rPr lang="pt-BR" b="1" dirty="0" smtClean="0"/>
              <a:t>Metas 2.2 </a:t>
            </a:r>
            <a:r>
              <a:rPr lang="pt-BR" dirty="0" smtClean="0"/>
              <a:t>Realizar exame clínico apropriado em 100% dos usuários com diabetes.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98264345"/>
              </p:ext>
            </p:extLst>
          </p:nvPr>
        </p:nvGraphicFramePr>
        <p:xfrm>
          <a:off x="2214546" y="3500438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07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17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30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14546" y="2643182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 smtClean="0"/>
          </a:p>
          <a:p>
            <a:endParaRPr lang="pt-BR" dirty="0"/>
          </a:p>
        </p:txBody>
      </p:sp>
      <p:sp>
        <p:nvSpPr>
          <p:cNvPr id="7" name="6 Rectángulo"/>
          <p:cNvSpPr/>
          <p:nvPr/>
        </p:nvSpPr>
        <p:spPr>
          <a:xfrm>
            <a:off x="2286000" y="256490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Realização de exame clinico apropriado a pessoas com diabetes na unidade de saúde 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95736" y="3501008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>
            <a:graphicFrameLocks/>
          </p:cNvGraphicFramePr>
          <p:nvPr/>
        </p:nvGraphicFramePr>
        <p:xfrm>
          <a:off x="2195736" y="3501008"/>
          <a:ext cx="5760640" cy="285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3" descr="logo1_100_f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ogo_saudeFamili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476672"/>
            <a:ext cx="11392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40768"/>
            <a:ext cx="8429684" cy="1080120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Meta 2.3 </a:t>
            </a:r>
            <a:r>
              <a:rPr lang="pt-BR" sz="2000" dirty="0" smtClean="0"/>
              <a:t>Realizar exame dos pés em 100% das pessoas com diabetes a cada 3 meses (palpação dos pulsos tibial posterior e pedioso e medida da sensibilidade.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98264345"/>
              </p:ext>
            </p:extLst>
          </p:nvPr>
        </p:nvGraphicFramePr>
        <p:xfrm>
          <a:off x="2214546" y="3500438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07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17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30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14546" y="2643182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 smtClean="0"/>
          </a:p>
          <a:p>
            <a:endParaRPr lang="pt-BR" dirty="0"/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95736" y="3501008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>
            <a:graphicFrameLocks/>
          </p:cNvGraphicFramePr>
          <p:nvPr/>
        </p:nvGraphicFramePr>
        <p:xfrm>
          <a:off x="2195736" y="3501008"/>
          <a:ext cx="5760640" cy="285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286000" y="2564904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Realização de exames dos pés a pessoas com diabetes na unidade de saúde.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logo1_100_f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472518" cy="430224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2.4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a 100% dos usuários com hipertensao a solicitação/realização de exames complementares em dia de acordo com o protocolo.</a:t>
            </a:r>
            <a:endParaRPr lang="es-E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2.5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Garantir a 100%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dos usuários com diabetes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solicitação/realização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de exames complementares em dia de acordo com o protocolo.</a:t>
            </a:r>
            <a:endParaRPr lang="es-E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2.6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com hipertensao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cadastrados na unidade de saúde.</a:t>
            </a:r>
            <a:endParaRPr lang="es-E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2.7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com diabetes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cadastrados na unidade de saúde.</a:t>
            </a:r>
            <a:endParaRPr lang="es-E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s-E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3108" y="6000768"/>
            <a:ext cx="4786346" cy="5232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Metas atingidas em 100%</a:t>
            </a:r>
            <a:endParaRPr lang="pt-BR" sz="2800" b="1" dirty="0"/>
          </a:p>
        </p:txBody>
      </p:sp>
      <p:pic>
        <p:nvPicPr>
          <p:cNvPr id="5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74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56792"/>
            <a:ext cx="8429684" cy="864096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Metas 2.8 </a:t>
            </a:r>
            <a:r>
              <a:rPr lang="pt-BR" sz="2000" dirty="0" smtClean="0"/>
              <a:t>Realizar avaliação da necessidade de atendimento odontológico em 100% dos portadores de hipertensão.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98264345"/>
              </p:ext>
            </p:extLst>
          </p:nvPr>
        </p:nvGraphicFramePr>
        <p:xfrm>
          <a:off x="2214546" y="3500438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25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70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113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14546" y="2420888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 smtClean="0"/>
          </a:p>
          <a:p>
            <a:endParaRPr lang="pt-BR" dirty="0"/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95736" y="3501008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>
            <a:graphicFrameLocks/>
          </p:cNvGraphicFramePr>
          <p:nvPr/>
        </p:nvGraphicFramePr>
        <p:xfrm>
          <a:off x="2195736" y="3501008"/>
          <a:ext cx="5760640" cy="285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logo1_100_f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286000" y="242088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Avaliação aos usuários com hipertensão da necessidade de atendimento odontológico na unidade de saúde. 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"/>
          <p:cNvGraphicFramePr>
            <a:graphicFrameLocks/>
          </p:cNvGraphicFramePr>
          <p:nvPr/>
        </p:nvGraphicFramePr>
        <p:xfrm>
          <a:off x="2195736" y="3356992"/>
          <a:ext cx="57606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56792"/>
            <a:ext cx="8429684" cy="864096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Metas 2.9 </a:t>
            </a:r>
            <a:r>
              <a:rPr lang="pt-BR" sz="2000" dirty="0" smtClean="0"/>
              <a:t>Realizar avaliação da necessidade de atendimento odontológico em 100% dos portadores de diabetes.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98264345"/>
              </p:ext>
            </p:extLst>
          </p:nvPr>
        </p:nvGraphicFramePr>
        <p:xfrm>
          <a:off x="2214546" y="3500438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07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17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30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14546" y="2420888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 smtClean="0"/>
          </a:p>
          <a:p>
            <a:endParaRPr lang="pt-BR" dirty="0"/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95736" y="3501008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>
            <a:graphicFrameLocks/>
          </p:cNvGraphicFramePr>
          <p:nvPr/>
        </p:nvGraphicFramePr>
        <p:xfrm>
          <a:off x="2195736" y="3501008"/>
          <a:ext cx="5760640" cy="285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04664"/>
            <a:ext cx="11392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logo1_100_f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286000" y="242088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Avaliação aos usuários com diabetes da necessidade de atendimento odontológico na unidade de saúde. 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"/>
          <p:cNvGraphicFramePr>
            <a:graphicFrameLocks/>
          </p:cNvGraphicFramePr>
          <p:nvPr/>
        </p:nvGraphicFramePr>
        <p:xfrm>
          <a:off x="2195736" y="3356992"/>
          <a:ext cx="57606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Hipertensão Arterial (HA) 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Diabetes Mellitus (DM)</a:t>
            </a:r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Representam importantes problemas de saúde pública e são doenças crônicas que frequentemente coexistem na prática clínica diária.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Constituem a primeira causa de morbimortalidade no Brasil e no mundo.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Tendência ao aumento das prevalências e incidências de HAS e DM (BRASIL, 2013)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</a:t>
            </a:r>
            <a:r>
              <a:rPr lang="pt-BR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pessoas com hipertensao </a:t>
            </a:r>
            <a:r>
              <a:rPr lang="pt-BR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</a:t>
            </a:r>
            <a:r>
              <a:rPr lang="pt-BR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programa.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8075240" cy="32403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3.1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Buscar 100% das pessoas com hipertensao faltosos às consultas na unidade de saúde conforme a periodicidade recomendada.</a:t>
            </a:r>
            <a:endParaRPr lang="es-E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3.2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Buscar 100% das pessoas com diabetes faltosos às consultas na unidade de saúde conforme a periodicidade recomendada.</a:t>
            </a:r>
            <a:endParaRPr lang="es-E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ES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14546" y="5715016"/>
            <a:ext cx="4786346" cy="5232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Metas atingidas em 100%</a:t>
            </a:r>
            <a:endParaRPr lang="pt-BR" sz="2800" b="1" dirty="0"/>
          </a:p>
        </p:txBody>
      </p:sp>
      <p:pic>
        <p:nvPicPr>
          <p:cNvPr id="8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04664"/>
            <a:ext cx="11392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49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40768"/>
            <a:ext cx="8429684" cy="1230976"/>
          </a:xfrm>
        </p:spPr>
        <p:txBody>
          <a:bodyPr>
            <a:normAutofit fontScale="85000" lnSpcReduction="10000"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4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registro das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 dos usuários com HAS e/ou DM.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/>
              <a:t>Meta 4.1 </a:t>
            </a:r>
            <a:r>
              <a:rPr lang="pt-BR" sz="2000" dirty="0" smtClean="0"/>
              <a:t>Manter ficha de acompanhamento de 100% das pessoas com hipertensão cadastradas na unidade de saúde.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98264345"/>
              </p:ext>
            </p:extLst>
          </p:nvPr>
        </p:nvGraphicFramePr>
        <p:xfrm>
          <a:off x="2214546" y="3500438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25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70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113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14546" y="264318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Proporção de pessoas com hipertensão com registro adequado na ficha de acompanhamento na unidade de saúde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95736" y="3501008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 descr="logo1_100_f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76672"/>
            <a:ext cx="11392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56792"/>
            <a:ext cx="8429684" cy="864096"/>
          </a:xfrm>
        </p:spPr>
        <p:txBody>
          <a:bodyPr>
            <a:normAutofit/>
          </a:bodyPr>
          <a:lstStyle/>
          <a:p>
            <a:r>
              <a:rPr lang="pt-BR" b="1" dirty="0" smtClean="0"/>
              <a:t>Meta 4.2 </a:t>
            </a:r>
            <a:r>
              <a:rPr lang="pt-BR" dirty="0" smtClean="0"/>
              <a:t>Manter ficha de acompanhamento de 100% das pessoas com diabetes cadastradas na unidade de saúde. </a:t>
            </a:r>
          </a:p>
          <a:p>
            <a:endParaRPr lang="pt-BR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98264345"/>
              </p:ext>
            </p:extLst>
          </p:nvPr>
        </p:nvGraphicFramePr>
        <p:xfrm>
          <a:off x="2214546" y="3500438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07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17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30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14546" y="2643182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 smtClean="0"/>
          </a:p>
          <a:p>
            <a:endParaRPr lang="pt-BR" dirty="0"/>
          </a:p>
        </p:txBody>
      </p:sp>
      <p:sp>
        <p:nvSpPr>
          <p:cNvPr id="7" name="6 Rectángulo"/>
          <p:cNvSpPr/>
          <p:nvPr/>
        </p:nvSpPr>
        <p:spPr>
          <a:xfrm>
            <a:off x="2286000" y="2564905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95736" y="3501008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>
            <a:graphicFrameLocks/>
          </p:cNvGraphicFramePr>
          <p:nvPr/>
        </p:nvGraphicFramePr>
        <p:xfrm>
          <a:off x="2195736" y="3501008"/>
          <a:ext cx="5760640" cy="285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3" descr="logo1_100_f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ogo_saudeFamili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476672"/>
            <a:ext cx="11392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2286000" y="249289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Proporção de pessoas com diabetes com registro adequado na ficha de acompanhamento na unidade de saúde 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40768"/>
            <a:ext cx="8429684" cy="1230976"/>
          </a:xfrm>
        </p:spPr>
        <p:txBody>
          <a:bodyPr>
            <a:noAutofit/>
          </a:bodyPr>
          <a:lstStyle/>
          <a:p>
            <a:r>
              <a:rPr lang="pt-BR" sz="1800" b="1" dirty="0" smtClean="0"/>
              <a:t>Objetivo 5 </a:t>
            </a:r>
            <a:r>
              <a:rPr lang="pt-BR" sz="1800" dirty="0" smtClean="0"/>
              <a:t>Mapear usuários com hipertensão e diabetes com risco para doença cardiovascular. </a:t>
            </a:r>
          </a:p>
          <a:p>
            <a:r>
              <a:rPr lang="pt-BR" sz="1800" b="1" dirty="0" smtClean="0"/>
              <a:t>Metas </a:t>
            </a:r>
            <a:r>
              <a:rPr lang="pt-BR" sz="1800" dirty="0" smtClean="0"/>
              <a:t>5.1 Realizar estratificação do risco cardiovascular em 100% dos portadores de hipertensão cadastrados na unidade de saúde.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98264345"/>
              </p:ext>
            </p:extLst>
          </p:nvPr>
        </p:nvGraphicFramePr>
        <p:xfrm>
          <a:off x="2214546" y="3500438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0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05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18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95736" y="3501008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 descr="logo1_100_f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76672"/>
            <a:ext cx="11392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286000" y="263691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proporção de pessoas com hipertensão com estratificação de risco cardiovascular na unidade de saúde. 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Gráfico"/>
          <p:cNvGraphicFramePr>
            <a:graphicFrameLocks/>
          </p:cNvGraphicFramePr>
          <p:nvPr/>
        </p:nvGraphicFramePr>
        <p:xfrm>
          <a:off x="2195736" y="3501008"/>
          <a:ext cx="5800328" cy="281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56792"/>
            <a:ext cx="8429684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800" b="1" dirty="0" smtClean="0"/>
              <a:t>Metas 5.2 </a:t>
            </a:r>
            <a:r>
              <a:rPr lang="pt-BR" sz="1800" dirty="0" smtClean="0"/>
              <a:t>Realizar estratificação do risco cardiovascular em 100% dos portadores de diabetes cadastrados na unidade de saúde.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98264345"/>
              </p:ext>
            </p:extLst>
          </p:nvPr>
        </p:nvGraphicFramePr>
        <p:xfrm>
          <a:off x="2214546" y="3500438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0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03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08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95736" y="3501008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 descr="logo1_100_f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76672"/>
            <a:ext cx="11392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286000" y="263691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proporção de pessoas com diabetes com estratificação de risco cardiovascular na unidade de saúde. 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Gráfico"/>
          <p:cNvGraphicFramePr>
            <a:graphicFrameLocks/>
          </p:cNvGraphicFramePr>
          <p:nvPr/>
        </p:nvGraphicFramePr>
        <p:xfrm>
          <a:off x="2195736" y="3501008"/>
          <a:ext cx="5800328" cy="281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pt-B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 </a:t>
            </a:r>
            <a:r>
              <a:rPr lang="pt-BR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BR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pessoas com hipertensao </a:t>
            </a:r>
            <a:r>
              <a:rPr lang="pt-BR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diabetes.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8115328" cy="345638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nutricional sobre alimentação saudável a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 usuários com hipertensao.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nutricional sobre alimentação saudável a 100%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com diabetes.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em relação à prática regular de atividade física a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das pessoas com hipertensao.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6.4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em relação à prática regular de atividade física a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das pessoas com diabetes.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57422" y="5949280"/>
            <a:ext cx="4786346" cy="5232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Metas atingidas em 100%</a:t>
            </a:r>
            <a:endParaRPr lang="pt-BR" sz="2800" b="1" dirty="0"/>
          </a:p>
        </p:txBody>
      </p:sp>
      <p:pic>
        <p:nvPicPr>
          <p:cNvPr id="5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76672"/>
            <a:ext cx="11392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712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8258204" cy="446449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4900" b="1" dirty="0">
                <a:latin typeface="Arial" panose="020B0604020202020204" pitchFamily="34" charset="0"/>
                <a:cs typeface="Arial" panose="020B0604020202020204" pitchFamily="34" charset="0"/>
              </a:rPr>
              <a:t>Meta 6.5</a:t>
            </a:r>
            <a:r>
              <a:rPr lang="pt-BR" sz="49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sobre os riscos do tabagismo a 100% </a:t>
            </a:r>
            <a:r>
              <a:rPr lang="pt-BR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dos usuários com  </a:t>
            </a:r>
            <a:r>
              <a:rPr lang="pt-BR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hipertensao.</a:t>
            </a:r>
            <a:endParaRPr lang="es-ES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4900" b="1" dirty="0">
                <a:latin typeface="Arial" panose="020B0604020202020204" pitchFamily="34" charset="0"/>
                <a:cs typeface="Arial" panose="020B0604020202020204" pitchFamily="34" charset="0"/>
              </a:rPr>
              <a:t>6.6</a:t>
            </a:r>
            <a:r>
              <a:rPr lang="pt-BR" sz="49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sobre os riscos do tabagismo a 100% </a:t>
            </a:r>
            <a:r>
              <a:rPr lang="pt-BR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dos usuários </a:t>
            </a:r>
            <a:r>
              <a:rPr lang="pt-BR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diabetes.</a:t>
            </a:r>
            <a:endParaRPr lang="es-ES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4900" b="1" dirty="0">
                <a:latin typeface="Arial" panose="020B0604020202020204" pitchFamily="34" charset="0"/>
                <a:cs typeface="Arial" panose="020B0604020202020204" pitchFamily="34" charset="0"/>
              </a:rPr>
              <a:t>6.7</a:t>
            </a:r>
            <a:r>
              <a:rPr lang="pt-BR" sz="49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sobre higiene bucal a 100% </a:t>
            </a:r>
            <a:r>
              <a:rPr lang="pt-BR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dos portadores de hipertensao. </a:t>
            </a:r>
            <a:endParaRPr lang="es-ES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4900" b="1" dirty="0"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pt-BR" sz="49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</a:t>
            </a:r>
            <a:r>
              <a:rPr lang="pt-BR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dos portadores com diabetes.</a:t>
            </a:r>
            <a:endParaRPr lang="es-ES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3108" y="5429264"/>
            <a:ext cx="4786346" cy="5232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Metas atingidas em 100%</a:t>
            </a:r>
            <a:endParaRPr lang="pt-BR" sz="2800" b="1" dirty="0"/>
          </a:p>
        </p:txBody>
      </p:sp>
      <p:pic>
        <p:nvPicPr>
          <p:cNvPr id="5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76672"/>
            <a:ext cx="11392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89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4968" y="533400"/>
            <a:ext cx="82296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DISCUSSÃO</a:t>
            </a:r>
            <a:endParaRPr lang="pt-BR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47200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A intervenção </a:t>
            </a:r>
            <a:r>
              <a:rPr lang="pt-BR" sz="2000" dirty="0" smtClean="0"/>
              <a:t>propiciou a ampliação da cobertura da atenção aos usuários portadores de DM e HAS, </a:t>
            </a:r>
            <a:r>
              <a:rPr lang="pt-BR" sz="2000" dirty="0" smtClean="0"/>
              <a:t>e a </a:t>
            </a:r>
            <a:r>
              <a:rPr lang="pt-BR" sz="2000" dirty="0" smtClean="0"/>
              <a:t>reativação do programa </a:t>
            </a:r>
            <a:r>
              <a:rPr lang="pt-BR" sz="2000" dirty="0" smtClean="0"/>
              <a:t>hiperdia.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Melhorou a </a:t>
            </a:r>
            <a:r>
              <a:rPr lang="pt-BR" sz="2000" dirty="0" smtClean="0"/>
              <a:t>organização do serviço, </a:t>
            </a:r>
            <a:r>
              <a:rPr lang="pt-BR" sz="2000" dirty="0" smtClean="0"/>
              <a:t>na </a:t>
            </a:r>
            <a:r>
              <a:rPr lang="pt-BR" sz="2000" dirty="0" smtClean="0"/>
              <a:t>forma de agendamento e acolhimento das </a:t>
            </a:r>
            <a:r>
              <a:rPr lang="pt-BR" sz="2000" dirty="0" smtClean="0"/>
              <a:t>pessoas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Melhorou a organização e arquivamento dos registros.</a:t>
            </a:r>
            <a:endParaRPr lang="pt-BR" sz="20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Propiciou um atendimento integral, com ampliação ao exame dos pés dos usuários com DM. </a:t>
            </a:r>
            <a:endParaRPr lang="pt-BR" sz="20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E</a:t>
            </a:r>
            <a:r>
              <a:rPr lang="pt-BR" sz="2000" dirty="0" smtClean="0"/>
              <a:t>xigiu a capacitação da equipe, a definição de funções o trabalho integrado e propiciou um melhor relacionamento entre os funcionários.</a:t>
            </a:r>
            <a:endParaRPr lang="pt-BR" sz="20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Para </a:t>
            </a:r>
            <a:r>
              <a:rPr lang="pt-BR" sz="2000" dirty="0" smtClean="0"/>
              <a:t>a comunidade a intervenção possibilitou um maior acesso </a:t>
            </a:r>
            <a:r>
              <a:rPr lang="pt-BR" sz="2000" dirty="0" smtClean="0"/>
              <a:t>dós usuários </a:t>
            </a:r>
            <a:r>
              <a:rPr lang="pt-BR" sz="2000" dirty="0" smtClean="0"/>
              <a:t>ao serviço de saúde, principalmente voltado para essas doenças.</a:t>
            </a:r>
            <a:endParaRPr lang="pt-BR" sz="2000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implementou </a:t>
            </a:r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promoção de saúde para autocuidado dos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HAS e/ou DM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/>
              <a:t>As </a:t>
            </a:r>
            <a:r>
              <a:rPr lang="pt-BR" dirty="0"/>
              <a:t>ações realizadas no período da intervenção encontram-se inseridas na </a:t>
            </a:r>
            <a:r>
              <a:rPr lang="pt-BR" dirty="0" smtClean="0"/>
              <a:t>unidade</a:t>
            </a:r>
            <a:r>
              <a:rPr lang="pt-BR" dirty="0" smtClean="0"/>
              <a:t>.</a:t>
            </a: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/>
              <a:t>Faltou articulação com a </a:t>
            </a:r>
            <a:r>
              <a:rPr lang="pt-BR" dirty="0" smtClean="0"/>
              <a:t>comunidade,e o </a:t>
            </a:r>
            <a:r>
              <a:rPr lang="pt-BR" dirty="0" smtClean="0"/>
              <a:t>contato com os </a:t>
            </a:r>
            <a:r>
              <a:rPr lang="pt-BR" dirty="0" smtClean="0"/>
              <a:t>líderes poderia </a:t>
            </a:r>
            <a:r>
              <a:rPr lang="pt-BR" dirty="0" smtClean="0"/>
              <a:t>ter sido </a:t>
            </a:r>
            <a:r>
              <a:rPr lang="pt-BR" dirty="0" smtClean="0"/>
              <a:t>útil.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/>
              <a:t>Tomando este projeto como exemplo</a:t>
            </a:r>
            <a:r>
              <a:rPr lang="pt-BR" dirty="0" smtClean="0"/>
              <a:t>, </a:t>
            </a:r>
            <a:r>
              <a:rPr lang="pt-BR" dirty="0" smtClean="0"/>
              <a:t>pretendemos implementar </a:t>
            </a:r>
            <a:r>
              <a:rPr lang="pt-BR" dirty="0" smtClean="0"/>
              <a:t>os </a:t>
            </a:r>
            <a:r>
              <a:rPr lang="pt-BR" dirty="0" smtClean="0"/>
              <a:t>demais programas </a:t>
            </a:r>
            <a:r>
              <a:rPr lang="pt-BR" dirty="0" smtClean="0"/>
              <a:t>existentes.</a:t>
            </a:r>
            <a:endParaRPr lang="pt-BR" dirty="0" smtClean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766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54968" y="533400"/>
            <a:ext cx="82296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DISCUSSÃO</a:t>
            </a:r>
            <a:endParaRPr lang="pt-BR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9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12768" cy="151216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Reflexão </a:t>
            </a:r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crítica </a:t>
            </a:r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 processo</a:t>
            </a:r>
            <a:b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pessoal </a:t>
            </a:r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aprendizagem </a:t>
            </a:r>
            <a:b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 especialização aumentou </a:t>
            </a:r>
            <a:r>
              <a:rPr lang="pt-BR" dirty="0" smtClean="0"/>
              <a:t>meus conhecimentos</a:t>
            </a:r>
            <a:r>
              <a:rPr lang="pt-BR" dirty="0" smtClean="0"/>
              <a:t>, e melhorou minhas praticas clinicas.</a:t>
            </a:r>
            <a:endParaRPr lang="pt-BR" sz="2400" dirty="0" smtClean="0"/>
          </a:p>
          <a:p>
            <a:pPr algn="just"/>
            <a:r>
              <a:rPr lang="pt-BR" dirty="0" smtClean="0"/>
              <a:t>Propiciou para que eu </a:t>
            </a:r>
            <a:r>
              <a:rPr lang="pt-BR" sz="2400" dirty="0" smtClean="0"/>
              <a:t>melhorasse a qualidade </a:t>
            </a:r>
            <a:r>
              <a:rPr lang="pt-BR" sz="2400" dirty="0"/>
              <a:t>na </a:t>
            </a:r>
            <a:r>
              <a:rPr lang="pt-BR" sz="2400" dirty="0" smtClean="0"/>
              <a:t>atenção a saúde da população.</a:t>
            </a:r>
            <a:endParaRPr lang="pt-BR" sz="2400" dirty="0" smtClean="0"/>
          </a:p>
          <a:p>
            <a:pPr algn="just"/>
            <a:r>
              <a:rPr lang="pt-BR" dirty="0" smtClean="0"/>
              <a:t>tive </a:t>
            </a:r>
            <a:r>
              <a:rPr lang="pt-BR" dirty="0" smtClean="0"/>
              <a:t>limitação com o idioma principalmente na escrita e também com a </a:t>
            </a:r>
            <a:r>
              <a:rPr lang="pt-BR" dirty="0" smtClean="0"/>
              <a:t>internet, mas conseguimos superar os obstáculos.</a:t>
            </a:r>
          </a:p>
          <a:p>
            <a:pPr algn="just"/>
            <a:r>
              <a:rPr lang="pt-BR" dirty="0" smtClean="0"/>
              <a:t>ajudou a ter um melhor relacionamento com minha equipe de </a:t>
            </a:r>
            <a:r>
              <a:rPr lang="pt-BR" dirty="0" smtClean="0"/>
              <a:t>saúde.</a:t>
            </a:r>
          </a:p>
          <a:p>
            <a:pPr algn="just"/>
            <a:r>
              <a:rPr lang="pt-BR" dirty="0" smtClean="0"/>
              <a:t>Permitiu </a:t>
            </a:r>
            <a:r>
              <a:rPr lang="pt-BR" dirty="0" smtClean="0"/>
              <a:t>ficar mais de perto </a:t>
            </a:r>
            <a:r>
              <a:rPr lang="pt-BR" dirty="0" smtClean="0"/>
              <a:t>acompanhando aos usuários do programa HAS e/ou DM.</a:t>
            </a:r>
          </a:p>
          <a:p>
            <a:pPr algn="just"/>
            <a:r>
              <a:rPr lang="pt-BR" dirty="0" smtClean="0"/>
              <a:t>Serviu de exemplo </a:t>
            </a:r>
            <a:r>
              <a:rPr lang="pt-BR" dirty="0" smtClean="0"/>
              <a:t>para ofertar esse mesmo atendimento a toda à </a:t>
            </a:r>
            <a:r>
              <a:rPr lang="pt-BR" dirty="0" smtClean="0"/>
              <a:t>população e começar a implementar os outros programas de saúde.</a:t>
            </a:r>
          </a:p>
          <a:p>
            <a:pPr algn="just"/>
            <a:endParaRPr lang="pt-BR" sz="2400" dirty="0" smtClean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717" y="548680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r>
              <a:rPr lang="pt-BR" sz="3400" b="1" dirty="0" smtClean="0"/>
              <a:t>O Município</a:t>
            </a:r>
          </a:p>
          <a:p>
            <a:pPr algn="ctr">
              <a:buNone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Localização: Rio Branco - AC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População: </a:t>
            </a:r>
            <a:r>
              <a:rPr lang="pt-BR" dirty="0"/>
              <a:t>357.194 pessoas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  Atenção Primária no Município: </a:t>
            </a:r>
          </a:p>
          <a:p>
            <a:pPr marL="514350" indent="-69850">
              <a:buNone/>
            </a:pPr>
            <a:r>
              <a:rPr lang="pt-BR" dirty="0" smtClean="0"/>
              <a:t>53 UBS</a:t>
            </a:r>
          </a:p>
          <a:p>
            <a:pPr marL="514350" indent="-69850">
              <a:buNone/>
            </a:pPr>
            <a:r>
              <a:rPr lang="pt-BR" dirty="0" smtClean="0"/>
              <a:t>6 PACS</a:t>
            </a:r>
            <a:endParaRPr lang="pt-BR" dirty="0"/>
          </a:p>
          <a:p>
            <a:pPr marL="514350" indent="-69850">
              <a:buNone/>
            </a:pPr>
            <a:r>
              <a:rPr lang="pt-BR" dirty="0" smtClean="0"/>
              <a:t>7 CENTROS DE SAÚDE</a:t>
            </a:r>
          </a:p>
          <a:p>
            <a:pPr marL="514350" indent="-69850">
              <a:buNone/>
            </a:pPr>
            <a:r>
              <a:rPr lang="pt-BR" dirty="0" smtClean="0"/>
              <a:t>5 URAPS</a:t>
            </a:r>
          </a:p>
          <a:p>
            <a:pPr marL="514350" indent="-69850">
              <a:buNone/>
            </a:pPr>
            <a:r>
              <a:rPr lang="pt-BR" dirty="0" smtClean="0"/>
              <a:t>1 CENTRO DE FORMAÇÃO TUCUMÃ</a:t>
            </a:r>
          </a:p>
          <a:p>
            <a:pPr marL="514350" indent="-69850">
              <a:buNone/>
            </a:pPr>
            <a:r>
              <a:rPr lang="pt-BR" dirty="0" smtClean="0"/>
              <a:t>2 NASF</a:t>
            </a:r>
          </a:p>
          <a:p>
            <a:pPr marL="514350" indent="-69850">
              <a:buNone/>
            </a:pPr>
            <a:r>
              <a:rPr lang="pt-BR" dirty="0" smtClean="0"/>
              <a:t>4 UPAs</a:t>
            </a:r>
          </a:p>
          <a:p>
            <a:pPr marL="514350" indent="-69850">
              <a:buNone/>
            </a:pPr>
            <a:r>
              <a:rPr lang="pt-BR" dirty="0" smtClean="0"/>
              <a:t>1 HUERB</a:t>
            </a:r>
          </a:p>
          <a:p>
            <a:pPr marL="514350" indent="-69850">
              <a:buNone/>
            </a:pPr>
            <a:r>
              <a:rPr lang="pt-BR" dirty="0" smtClean="0"/>
              <a:t>1 MATERNIDADE</a:t>
            </a:r>
          </a:p>
          <a:p>
            <a:pPr marL="514350" indent="-69850">
              <a:buNone/>
            </a:pPr>
            <a:r>
              <a:rPr lang="pt-BR" dirty="0" smtClean="0"/>
              <a:t>1 HOSPITAL DA CRIANÇA</a:t>
            </a:r>
          </a:p>
        </p:txBody>
      </p:sp>
      <p:pic>
        <p:nvPicPr>
          <p:cNvPr id="5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940152" y="6093296"/>
            <a:ext cx="2835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FONTE: Google.</a:t>
            </a:r>
            <a:endParaRPr lang="pt-BR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861048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9523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931920" cy="72008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Primeira reunião com a equipe de trabalho na UBS </a:t>
            </a:r>
            <a:endParaRPr lang="es-E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54880" y="1484784"/>
            <a:ext cx="3931920" cy="648072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Exame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pés com monofilamento 10g. </a:t>
            </a:r>
            <a:endParaRPr lang="es-E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0888"/>
            <a:ext cx="3932238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816424" cy="39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ogo1_100_f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4137600" cy="759370"/>
          </a:xfrm>
        </p:spPr>
        <p:txBody>
          <a:bodyPr>
            <a:norm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tividade </a:t>
            </a: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educativa com ênfase na </a:t>
            </a: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alimentação saudável na UBS.</a:t>
            </a:r>
            <a:endParaRPr lang="es-E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754880" y="1556792"/>
            <a:ext cx="4065592" cy="759370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Atividade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educativa sobre alimentação saudável, atividade física, tabagismo e higiene bucal nas visitas domiciliares. </a:t>
            </a:r>
            <a:endParaRPr lang="es-E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420888"/>
            <a:ext cx="41764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438400"/>
            <a:ext cx="4104456" cy="401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REFERENCIAS</a:t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sz="2000" dirty="0" smtClean="0"/>
              <a:t>BRASIL. Ministério da Saúde. </a:t>
            </a:r>
            <a:r>
              <a:rPr lang="pt-BR" sz="2000" b="1" dirty="0" smtClean="0"/>
              <a:t>Manual de Estrutura Física das Unidades Básicas de Saúde. Saúde da Família. Brasília: Mistério da Saúde, </a:t>
            </a:r>
            <a:r>
              <a:rPr lang="pt-BR" sz="2000" b="1" dirty="0" smtClean="0"/>
              <a:t>2008.</a:t>
            </a:r>
          </a:p>
          <a:p>
            <a:endParaRPr lang="pt-BR" sz="2000" dirty="0"/>
          </a:p>
          <a:p>
            <a:r>
              <a:rPr lang="pt-BR" sz="2000" dirty="0" smtClean="0"/>
              <a:t>BRASIL</a:t>
            </a:r>
            <a:r>
              <a:rPr lang="pt-BR" sz="2000" dirty="0" smtClean="0"/>
              <a:t>. Ministério da Saúde</a:t>
            </a:r>
            <a:r>
              <a:rPr lang="pt-BR" sz="2000" b="1" dirty="0" smtClean="0"/>
              <a:t>. Departamento de Atenção Básica. Área técnica de diabetes e hipertensão arterial. Cadernos de Atenção Básica, n° 7. Brasília: Mistério da Saúde, 2001. 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 smtClean="0"/>
              <a:t>BRASIL. Ministério da Saúde. </a:t>
            </a:r>
            <a:r>
              <a:rPr lang="pt-BR" sz="2000" b="1" dirty="0" smtClean="0"/>
              <a:t>SIAB – Sistema de Informação de Atenção Básica. Consolidação das famílias cadastradas do ano de 2013 da zona urbana.</a:t>
            </a:r>
            <a:endParaRPr lang="pt-BR" sz="2000" dirty="0" smtClean="0"/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t-BR" sz="2800" b="1" dirty="0" smtClean="0"/>
              <a:t>Unidade de saúde Platilde de Oliveira Da Silva</a:t>
            </a:r>
          </a:p>
          <a:p>
            <a:pPr algn="ctr">
              <a:buNone/>
            </a:pPr>
            <a:endParaRPr lang="pt-BR" sz="2800" b="1" dirty="0"/>
          </a:p>
          <a:p>
            <a:pPr algn="just">
              <a:buNone/>
            </a:pPr>
            <a:r>
              <a:rPr lang="pt-BR" dirty="0" smtClean="0"/>
              <a:t>Localizada no bairro Tancredo Neves, zona urbana de Rio Branco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abrangência da minha equipe : 2.642 usuários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 Equipe de ESF: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 Médico;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 Enfermeira;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Técnica de enfermagem;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16ACS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Dentista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Auxiliar de saúde bucal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Coordenadora Administrativa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 Servente para serviços gerais. 		</a:t>
            </a:r>
            <a:endParaRPr lang="pt-BR" dirty="0"/>
          </a:p>
        </p:txBody>
      </p:sp>
      <p:pic>
        <p:nvPicPr>
          <p:cNvPr id="7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Estrutura da unidade: </a:t>
            </a:r>
            <a:endParaRPr lang="pt-BR" b="1" dirty="0" smtClean="0"/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3 </a:t>
            </a:r>
            <a:r>
              <a:rPr lang="pt-BR" dirty="0"/>
              <a:t>consultórios </a:t>
            </a:r>
            <a:r>
              <a:rPr lang="pt-BR" dirty="0" smtClean="0"/>
              <a:t>médicos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2 </a:t>
            </a:r>
            <a:r>
              <a:rPr lang="pt-BR" dirty="0"/>
              <a:t>consultórios de </a:t>
            </a:r>
            <a:r>
              <a:rPr lang="pt-BR" dirty="0" smtClean="0"/>
              <a:t>enfermagem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1 </a:t>
            </a:r>
            <a:r>
              <a:rPr lang="pt-BR" dirty="0"/>
              <a:t>sala de </a:t>
            </a:r>
            <a:r>
              <a:rPr lang="pt-BR" dirty="0" smtClean="0"/>
              <a:t>procedimento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1 </a:t>
            </a:r>
            <a:r>
              <a:rPr lang="pt-BR" dirty="0"/>
              <a:t>sala de </a:t>
            </a:r>
            <a:r>
              <a:rPr lang="pt-BR" dirty="0" smtClean="0"/>
              <a:t>vacina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1 </a:t>
            </a:r>
            <a:r>
              <a:rPr lang="pt-BR" dirty="0"/>
              <a:t>sala de </a:t>
            </a:r>
            <a:r>
              <a:rPr lang="pt-BR" dirty="0" smtClean="0"/>
              <a:t>curativo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1 farmácia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1 recepção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1 </a:t>
            </a:r>
            <a:r>
              <a:rPr lang="pt-BR" dirty="0"/>
              <a:t>consultório </a:t>
            </a:r>
            <a:r>
              <a:rPr lang="pt-BR" dirty="0" smtClean="0"/>
              <a:t>odontológico.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1 copa.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1 sala de esterilizacao 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4 </a:t>
            </a:r>
            <a:r>
              <a:rPr lang="pt-BR" dirty="0"/>
              <a:t>banheiros (sendo 2 para funcionários e 2 para </a:t>
            </a:r>
            <a:r>
              <a:rPr lang="pt-BR" dirty="0" smtClean="0"/>
              <a:t>pacientes)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sala </a:t>
            </a:r>
            <a:r>
              <a:rPr lang="pt-BR" dirty="0"/>
              <a:t>de </a:t>
            </a:r>
            <a:r>
              <a:rPr lang="pt-BR" dirty="0" smtClean="0"/>
              <a:t>expurgo.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sala </a:t>
            </a:r>
            <a:r>
              <a:rPr lang="pt-BR" dirty="0"/>
              <a:t>de </a:t>
            </a:r>
            <a:r>
              <a:rPr lang="pt-BR" dirty="0" smtClean="0"/>
              <a:t>reuniões.</a:t>
            </a:r>
          </a:p>
          <a:p>
            <a:pPr marL="457200" indent="-12700">
              <a:buFont typeface="Wingdings" pitchFamily="2" charset="2"/>
              <a:buChar char="Ø"/>
            </a:pPr>
            <a:r>
              <a:rPr lang="pt-BR" dirty="0" smtClean="0"/>
              <a:t>Almoxarifado.</a:t>
            </a:r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961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59572"/>
            <a:ext cx="7200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Situação da ação programática da unidade antes da intervenção.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es-ES" dirty="0" smtClean="0">
                <a:latin typeface="Arial" charset="0"/>
                <a:cs typeface="Arial" charset="0"/>
              </a:rPr>
              <a:t>Agendamento no dia por livre demanda sem priorização de atenção.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es-ES" dirty="0" smtClean="0">
                <a:latin typeface="Arial" charset="0"/>
                <a:cs typeface="Arial" charset="0"/>
              </a:rPr>
              <a:t>Alto índice de Hipertensos e Diabéticos sem acompanhamento.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Não há um protocolo de condutas para o controle e acompanhamento dos usuários.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es-ES" dirty="0" smtClean="0">
                <a:latin typeface="Arial" charset="0"/>
                <a:cs typeface="Arial" charset="0"/>
              </a:rPr>
              <a:t>Os prontuários são arquivados junto com todos que são da população.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altLang="es-ES" dirty="0">
              <a:latin typeface="Arial" charset="0"/>
              <a:cs typeface="Arial" charset="0"/>
            </a:endParaRPr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04664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100" y="548680"/>
            <a:ext cx="11392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349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Situação da ação programática da unidade antes da intervenção.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40632"/>
            <a:ext cx="8229600" cy="4876800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Contato com a comunidade ou população só no consultório.</a:t>
            </a:r>
          </a:p>
          <a:p>
            <a:pPr algn="just"/>
            <a:r>
              <a:rPr lang="pt-BR" dirty="0" smtClean="0"/>
              <a:t>Falta de informação sobre a função que cada profissional tem a cumprir.</a:t>
            </a:r>
          </a:p>
          <a:p>
            <a:pPr algn="just"/>
            <a:r>
              <a:rPr lang="pt-BR" altLang="es-ES" dirty="0" smtClean="0">
                <a:latin typeface="Arial" charset="0"/>
                <a:cs typeface="Arial" charset="0"/>
              </a:rPr>
              <a:t>Não se faz atividades voltadas a promoção e prevenção de doenças. </a:t>
            </a:r>
          </a:p>
          <a:p>
            <a:pPr algn="just"/>
            <a:endParaRPr lang="pt-BR" dirty="0" smtClean="0"/>
          </a:p>
          <a:p>
            <a:pPr algn="just"/>
            <a:endParaRPr lang="pt-BR" sz="2400" dirty="0" smtClean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717" y="458432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12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59572"/>
            <a:ext cx="82296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OBJETIVOS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1714488"/>
            <a:ext cx="8215370" cy="3643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Objetivo Geral</a:t>
            </a:r>
          </a:p>
          <a:p>
            <a:pPr>
              <a:buFont typeface="Wingdings" pitchFamily="2" charset="2"/>
              <a:buChar char="Ø"/>
            </a:pPr>
            <a:endParaRPr lang="pt-BR" sz="28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smtClean="0"/>
              <a:t> Melhorar a atenção aos usuários portadores de Hipertensão Arterial e Diabetes Mellitus na UBS Platilde Oliveira da Silva, em Rio Branco-AC.</a:t>
            </a:r>
            <a:r>
              <a:rPr lang="pt-BR" sz="2000" dirty="0" smtClean="0"/>
              <a:t> </a:t>
            </a:r>
            <a:endParaRPr lang="pt-BR" sz="2000" b="1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48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33400"/>
            <a:ext cx="6120680" cy="9906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Metodologia</a:t>
            </a:r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1711960" y="1524600"/>
            <a:ext cx="5689600" cy="678960"/>
            <a:chOff x="406400" y="17700"/>
            <a:chExt cx="5689600" cy="678960"/>
          </a:xfrm>
        </p:grpSpPr>
        <p:sp>
          <p:nvSpPr>
            <p:cNvPr id="25" name="24 Rectángulo redondeado"/>
            <p:cNvSpPr/>
            <p:nvPr/>
          </p:nvSpPr>
          <p:spPr>
            <a:xfrm>
              <a:off x="406400" y="17700"/>
              <a:ext cx="5689600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439544" y="50844"/>
              <a:ext cx="5623312" cy="6126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Monitoramento e avaliação da intervenção.</a:t>
              </a:r>
              <a:endParaRPr lang="es-E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15 Grupo"/>
          <p:cNvGrpSpPr/>
          <p:nvPr/>
        </p:nvGrpSpPr>
        <p:grpSpPr>
          <a:xfrm>
            <a:off x="1742440" y="2580067"/>
            <a:ext cx="5689600" cy="678960"/>
            <a:chOff x="436880" y="1073167"/>
            <a:chExt cx="5689600" cy="678960"/>
          </a:xfrm>
        </p:grpSpPr>
        <p:sp>
          <p:nvSpPr>
            <p:cNvPr id="23" name="22 Rectángulo redondeado"/>
            <p:cNvSpPr/>
            <p:nvPr/>
          </p:nvSpPr>
          <p:spPr>
            <a:xfrm>
              <a:off x="436880" y="1073167"/>
              <a:ext cx="5689600" cy="6789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470024" y="1106311"/>
              <a:ext cx="5623312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Organização e gestão do serviço</a:t>
              </a:r>
              <a:endParaRPr lang="es-E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16 Grupo"/>
          <p:cNvGrpSpPr/>
          <p:nvPr/>
        </p:nvGrpSpPr>
        <p:grpSpPr>
          <a:xfrm>
            <a:off x="1719710" y="3626653"/>
            <a:ext cx="5689600" cy="678960"/>
            <a:chOff x="414150" y="2119753"/>
            <a:chExt cx="5689600" cy="6789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20 Rectángulo redondeado"/>
            <p:cNvSpPr/>
            <p:nvPr/>
          </p:nvSpPr>
          <p:spPr>
            <a:xfrm>
              <a:off x="414150" y="2119753"/>
              <a:ext cx="5689600" cy="678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447294" y="2152897"/>
              <a:ext cx="5623312" cy="612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Engajamento público</a:t>
              </a:r>
              <a:endParaRPr lang="es-E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17 Grupo"/>
          <p:cNvGrpSpPr/>
          <p:nvPr/>
        </p:nvGrpSpPr>
        <p:grpSpPr>
          <a:xfrm>
            <a:off x="1711960" y="4654440"/>
            <a:ext cx="5689600" cy="678960"/>
            <a:chOff x="406400" y="3147540"/>
            <a:chExt cx="5689600" cy="6789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18 Rectángulo redondeado"/>
            <p:cNvSpPr/>
            <p:nvPr/>
          </p:nvSpPr>
          <p:spPr>
            <a:xfrm>
              <a:off x="406400" y="3147540"/>
              <a:ext cx="5689600" cy="678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439544" y="3180684"/>
              <a:ext cx="5623312" cy="612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Qualificação </a:t>
              </a:r>
              <a:r>
                <a:rPr lang="pt-BR" sz="2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prática clínica</a:t>
              </a:r>
              <a:endParaRPr lang="es-E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18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1651</TotalTime>
  <Words>1682</Words>
  <Application>Microsoft Office PowerPoint</Application>
  <PresentationFormat>Presentación en pantalla (4:3)</PresentationFormat>
  <Paragraphs>208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Brilho</vt:lpstr>
      <vt:lpstr>Universidade Aberta do SUS Universidade Federal de Pelotas Departamento de Medicina Social Curso de Especialização em Saúde da Família  Modalidade à Distância Turma 9</vt:lpstr>
      <vt:lpstr> Hipertensão Arterial (HA)   Diabetes Mellitus (DM) </vt:lpstr>
      <vt:lpstr>Diapositiva 3</vt:lpstr>
      <vt:lpstr>Diapositiva 4</vt:lpstr>
      <vt:lpstr>Diapositiva 5</vt:lpstr>
      <vt:lpstr> Situação da ação programática da unidade antes da intervenção. </vt:lpstr>
      <vt:lpstr>Situação da ação programática da unidade antes da intervenção. </vt:lpstr>
      <vt:lpstr>OBJETIVOS</vt:lpstr>
      <vt:lpstr>             Metodologia </vt:lpstr>
      <vt:lpstr>                         LOGISTICA</vt:lpstr>
      <vt:lpstr>OBJETIVOS  METAS  RESULTADOS </vt:lpstr>
      <vt:lpstr>Diapositiva 12</vt:lpstr>
      <vt:lpstr>Diapositiva 13</vt:lpstr>
      <vt:lpstr>Diapositiva 14</vt:lpstr>
      <vt:lpstr>Diapositiva 15</vt:lpstr>
      <vt:lpstr>Diapositiva 16</vt:lpstr>
      <vt:lpstr> </vt:lpstr>
      <vt:lpstr>Diapositiva 18</vt:lpstr>
      <vt:lpstr>Diapositiva 19</vt:lpstr>
      <vt:lpstr> Objetivo 3 Melhorar a adesão de pessoas com hipertensao e/ou diabetes ao programa. </vt:lpstr>
      <vt:lpstr>Diapositiva 21</vt:lpstr>
      <vt:lpstr>Diapositiva 22</vt:lpstr>
      <vt:lpstr>Diapositiva 23</vt:lpstr>
      <vt:lpstr>Diapositiva 24</vt:lpstr>
      <vt:lpstr>Objetivo 6 Promover  saúde das pessoas com hipertensao e diabetes. </vt:lpstr>
      <vt:lpstr>Diapositiva 26</vt:lpstr>
      <vt:lpstr>          DISCUSSÃO</vt:lpstr>
      <vt:lpstr>           DISCUSSÃO</vt:lpstr>
      <vt:lpstr>      Reflexão crítica do  processo          pessoal de aprendizagem  </vt:lpstr>
      <vt:lpstr>Diapositiva 30</vt:lpstr>
      <vt:lpstr>Diapositiva 31</vt:lpstr>
      <vt:lpstr>REFERENCIAS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ÉRI</dc:creator>
  <cp:lastModifiedBy>PC</cp:lastModifiedBy>
  <cp:revision>290</cp:revision>
  <dcterms:created xsi:type="dcterms:W3CDTF">2014-03-24T19:27:04Z</dcterms:created>
  <dcterms:modified xsi:type="dcterms:W3CDTF">2016-03-25T19:05:03Z</dcterms:modified>
</cp:coreProperties>
</file>